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333" r:id="rId3"/>
    <p:sldId id="425" r:id="rId4"/>
    <p:sldId id="445" r:id="rId5"/>
    <p:sldId id="420" r:id="rId6"/>
    <p:sldId id="44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na" initials="R" lastIdx="8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D8DE"/>
    <a:srgbClr val="3C3C3B"/>
    <a:srgbClr val="B72C2F"/>
    <a:srgbClr val="B72A2F"/>
    <a:srgbClr val="636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3428" autoAdjust="0"/>
  </p:normalViewPr>
  <p:slideViewPr>
    <p:cSldViewPr snapToGrid="0" snapToObjects="1">
      <p:cViewPr>
        <p:scale>
          <a:sx n="76" d="100"/>
          <a:sy n="76" d="100"/>
        </p:scale>
        <p:origin x="-115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3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Grid="0" snapToObjects="1">
      <p:cViewPr varScale="1">
        <p:scale>
          <a:sx n="106" d="100"/>
          <a:sy n="106" d="100"/>
        </p:scale>
        <p:origin x="-469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4ECCE-7003-D247-B67D-0B274D7B5544}" type="datetimeFigureOut">
              <a:rPr lang="en-US" smtClean="0"/>
              <a:pPr/>
              <a:t>2/22/2017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E37A9-3521-BF40-9835-54CA3339CB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367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B3300-68DD-C54D-93A4-C01DAEE4C604}" type="datetimeFigureOut">
              <a:rPr lang="en-US" smtClean="0"/>
              <a:pPr/>
              <a:t>2/22/2017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DED0A-C9DA-8E45-8928-53CE8F6651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32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items were “killed” and hence removed from the </a:t>
            </a:r>
            <a:r>
              <a:rPr lang="en-US" smtClean="0"/>
              <a:t>ongoing</a:t>
            </a:r>
            <a:r>
              <a:rPr lang="en-US" baseline="0" smtClean="0"/>
              <a:t> activities</a:t>
            </a:r>
            <a:r>
              <a:rPr lang="en-US" smtClean="0"/>
              <a:t>:</a:t>
            </a:r>
            <a:endParaRPr lang="en-US" dirty="0" smtClean="0"/>
          </a:p>
          <a:p>
            <a:r>
              <a:rPr lang="en-US" dirty="0" smtClean="0"/>
              <a:t>WP2 : Exchanging</a:t>
            </a:r>
            <a:r>
              <a:rPr lang="en-US" baseline="0" dirty="0" smtClean="0"/>
              <a:t> experience of visualization tools with Tunisia</a:t>
            </a:r>
          </a:p>
          <a:p>
            <a:r>
              <a:rPr lang="en-US" baseline="0" dirty="0" smtClean="0"/>
              <a:t>WP4: EE handbook for industrial sector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DED0A-C9DA-8E45-8928-53CE8F66513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0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075"/>
            <a:ext cx="8229600" cy="4657725"/>
          </a:xfrm>
        </p:spPr>
        <p:txBody>
          <a:bodyPr lIns="0" r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615630" y="2855178"/>
            <a:ext cx="1912739" cy="11476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060" tIns="99060" rIns="99060" bIns="9906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600" b="1" kern="1200" dirty="0"/>
          </a:p>
        </p:txBody>
      </p:sp>
    </p:spTree>
    <p:extLst>
      <p:ext uri="{BB962C8B-B14F-4D97-AF65-F5344CB8AC3E}">
        <p14:creationId xmlns:p14="http://schemas.microsoft.com/office/powerpoint/2010/main" val="274679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905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1575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19594"/>
            <a:ext cx="5096164" cy="365125"/>
          </a:xfrm>
          <a:prstGeom prst="rect">
            <a:avLst/>
          </a:prstGeom>
        </p:spPr>
        <p:txBody>
          <a:bodyPr/>
          <a:lstStyle/>
          <a:p>
            <a:fld id="{4666352F-EF78-3542-AF03-0386DFEA585E}" type="datetimeFigureOut">
              <a:rPr lang="en-US" smtClean="0"/>
              <a:pPr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A6F3F6-8A95-BF41-955E-64F2BA2224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lang="en-US" b="0" dirty="0"/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03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19594"/>
            <a:ext cx="5096164" cy="365125"/>
          </a:xfrm>
          <a:prstGeom prst="rect">
            <a:avLst/>
          </a:prstGeom>
        </p:spPr>
        <p:txBody>
          <a:bodyPr/>
          <a:lstStyle/>
          <a:p>
            <a:fld id="{4666352F-EF78-3542-AF03-0386DFEA585E}" type="datetimeFigureOut">
              <a:rPr lang="en-US" smtClean="0"/>
              <a:pPr/>
              <a:t>2/22/2017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A6F3F6-8A95-BF41-955E-64F2BA2224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453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175" y="610389"/>
            <a:ext cx="7772400" cy="1470025"/>
          </a:xfrm>
          <a:prstGeom prst="rect">
            <a:avLst/>
          </a:prstGeom>
        </p:spPr>
        <p:txBody>
          <a:bodyPr lIns="0" rIns="0"/>
          <a:lstStyle>
            <a:lvl1pPr algn="l">
              <a:defRPr sz="4200" b="1">
                <a:solidFill>
                  <a:srgbClr val="B72A2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5175" y="2112164"/>
            <a:ext cx="7772400" cy="923135"/>
          </a:xfrm>
          <a:prstGeom prst="rect">
            <a:avLst/>
          </a:prstGeom>
        </p:spPr>
        <p:txBody>
          <a:bodyPr lIns="0" rIns="0"/>
          <a:lstStyle>
            <a:lvl1pPr marL="0" indent="0" algn="l">
              <a:buNone/>
              <a:defRPr sz="2400">
                <a:solidFill>
                  <a:srgbClr val="B72A2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350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300" y="4406900"/>
            <a:ext cx="8191499" cy="1362075"/>
          </a:xfrm>
          <a:prstGeom prst="rect">
            <a:avLst/>
          </a:prstGeom>
        </p:spPr>
        <p:txBody>
          <a:bodyPr lIns="0" rIns="0" anchor="t"/>
          <a:lstStyle>
            <a:lvl1pPr algn="l">
              <a:defRPr sz="28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2906713"/>
            <a:ext cx="81914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9504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7001"/>
            <a:ext cx="4038600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7001"/>
            <a:ext cx="4038600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706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5778500" cy="469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1358900"/>
            <a:ext cx="2133600" cy="233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553200" y="3987800"/>
            <a:ext cx="2133600" cy="207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579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57785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1371866"/>
            <a:ext cx="2133600" cy="46343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1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08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57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08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857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2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4161"/>
            <a:ext cx="8229600" cy="884237"/>
          </a:xfrm>
          <a:prstGeom prst="rect">
            <a:avLst/>
          </a:prstGeom>
        </p:spPr>
        <p:txBody>
          <a:bodyPr lIns="0" rIns="0"/>
          <a:lstStyle>
            <a:lvl1pPr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4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891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46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058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05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62075"/>
            <a:ext cx="8229600" cy="46704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7"/>
          <a:stretch/>
        </p:blipFill>
        <p:spPr>
          <a:xfrm>
            <a:off x="7592482" y="6366622"/>
            <a:ext cx="1071035" cy="20324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422278"/>
            <a:ext cx="270667" cy="2651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 flipV="1">
            <a:off x="469900" y="6225241"/>
            <a:ext cx="8216900" cy="91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3950079" y="6314043"/>
            <a:ext cx="2133600" cy="476250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</a:lstStyle>
          <a:p>
            <a:pPr lvl="0" algn="ctr"/>
            <a:fld id="{A014DF8F-BDE2-416C-957D-7BC3952BD3FF}" type="slidenum"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lvl="0" algn="ctr"/>
              <a:t>‹#›</a:t>
            </a:fld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69900" y="6248033"/>
            <a:ext cx="10823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B72A2F"/>
                </a:solidFill>
                <a:latin typeface="Agency FB" panose="020B0503020202020204" pitchFamily="34" charset="0"/>
              </a:rPr>
              <a:t>RE-ACTIVATE</a:t>
            </a:r>
            <a:endParaRPr lang="en-US" sz="1600" b="1" dirty="0">
              <a:solidFill>
                <a:srgbClr val="B72A2F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78" r:id="rId4"/>
    <p:sldLayoutId id="2147483679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rgbClr val="B72A2F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Mostafa\Desktop\presentatio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6956"/>
            <a:ext cx="9143652" cy="425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4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B72A2F"/>
                </a:solidFill>
                <a:latin typeface="Verdana"/>
                <a:cs typeface="Verdana"/>
              </a:rPr>
              <a:t>RE-ACTIVATE</a:t>
            </a:r>
            <a:endParaRPr lang="en-US" dirty="0">
              <a:solidFill>
                <a:srgbClr val="B72A2F"/>
              </a:solidFill>
              <a:latin typeface="Verdana"/>
              <a:cs typeface="Verdan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5175" y="1596572"/>
            <a:ext cx="7772400" cy="1438728"/>
          </a:xfrm>
        </p:spPr>
        <p:txBody>
          <a:bodyPr/>
          <a:lstStyle/>
          <a:p>
            <a:pPr algn="ctr"/>
            <a:r>
              <a:rPr lang="en-US" dirty="0" smtClean="0"/>
              <a:t>Team retreat</a:t>
            </a:r>
          </a:p>
          <a:p>
            <a:pPr algn="ctr"/>
            <a:r>
              <a:rPr lang="en-US" dirty="0" smtClean="0"/>
              <a:t>Mena House - Cairo</a:t>
            </a:r>
          </a:p>
          <a:p>
            <a:pPr algn="ctr"/>
            <a:r>
              <a:rPr lang="en-US" dirty="0" smtClean="0"/>
              <a:t>7 – 9 February 2017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2083" y="4275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44" y="5523978"/>
            <a:ext cx="2839576" cy="13340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285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94265" y="2223509"/>
            <a:ext cx="6409450" cy="1734716"/>
          </a:xfrm>
        </p:spPr>
        <p:txBody>
          <a:bodyPr/>
          <a:lstStyle/>
          <a:p>
            <a:pPr algn="ctr"/>
            <a:r>
              <a:rPr lang="en-US" sz="4800" b="1" dirty="0" smtClean="0"/>
              <a:t>National Activities</a:t>
            </a:r>
            <a:br>
              <a:rPr lang="en-US" sz="4800" b="1" dirty="0" smtClean="0"/>
            </a:br>
            <a:r>
              <a:rPr lang="en-US" sz="4800" b="1" dirty="0" smtClean="0"/>
              <a:t>in Egypt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5190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Finalized Activities until Q4 2016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176179"/>
              </p:ext>
            </p:extLst>
          </p:nvPr>
        </p:nvGraphicFramePr>
        <p:xfrm>
          <a:off x="557408" y="1362079"/>
          <a:ext cx="7860082" cy="432473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568189"/>
                <a:gridCol w="642005"/>
                <a:gridCol w="412472"/>
                <a:gridCol w="412472"/>
                <a:gridCol w="412472"/>
                <a:gridCol w="412472"/>
              </a:tblGrid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Concluded activities in different work packages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 Stocktaking activities for RE/EE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 Visualization tool for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PV projects above 500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 </a:t>
                      </a:r>
                      <a:r>
                        <a:rPr lang="en-US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 Visualization tool for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FiT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PV projects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 to 500 kW </a:t>
                      </a:r>
                      <a:r>
                        <a:rPr lang="en-US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US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Customized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informative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website (www.raseed-rcreee.com)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 SE4JOBS Toolbox Workshop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Policy dialogue meetings/workshops with EE stakeholders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7407" y="5790249"/>
            <a:ext cx="786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*  Both were updated in January 2017 to reflect changes related to round two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Ongoing Activities during 2017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894672"/>
              </p:ext>
            </p:extLst>
          </p:nvPr>
        </p:nvGraphicFramePr>
        <p:xfrm>
          <a:off x="300624" y="939453"/>
          <a:ext cx="8421245" cy="442073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903593"/>
                <a:gridCol w="379413"/>
                <a:gridCol w="379413"/>
                <a:gridCol w="379413"/>
                <a:gridCol w="379413"/>
              </a:tblGrid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Ongoing activities in different work packages</a:t>
                      </a: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 Analyzing RE/EE based employment opportunities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 Visualization tool for importing solar PV systems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 Translation of the GIZ/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RaSeed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practical guideline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 Conducting Market Assessment of Solar PV Pumping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 Practical guidelines on small- to medium-sized off-grid Solar PV hybrid systems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Regional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Conference on solar PV distributed systems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 Capacity buildings on solar pumping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 Policy dialogue meetings/workshops with RE stakeholders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 Technical assistance/capacity building for key RE/EE stakeholders (CEMP)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8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534555"/>
            <a:ext cx="8191499" cy="1362075"/>
          </a:xfrm>
        </p:spPr>
        <p:txBody>
          <a:bodyPr/>
          <a:lstStyle/>
          <a:p>
            <a:pPr algn="ctr"/>
            <a:r>
              <a:rPr lang="en-US" sz="3600" b="1" dirty="0" smtClean="0"/>
              <a:t>Thank you 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8430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9C"/>
      </a:accent1>
      <a:accent2>
        <a:srgbClr val="B72C2F"/>
      </a:accent2>
      <a:accent3>
        <a:srgbClr val="E8921A"/>
      </a:accent3>
      <a:accent4>
        <a:srgbClr val="827CBA"/>
      </a:accent4>
      <a:accent5>
        <a:srgbClr val="7F7F7F"/>
      </a:accent5>
      <a:accent6>
        <a:srgbClr val="F0C60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9545</TotalTime>
  <Words>230</Words>
  <Application>Microsoft Office PowerPoint</Application>
  <PresentationFormat>On-screen Show (4:3)</PresentationFormat>
  <Paragraphs>86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RE-ACTIVATE</vt:lpstr>
      <vt:lpstr>National Activities in Egypt</vt:lpstr>
      <vt:lpstr>Finalized Activities until Q4 2016</vt:lpstr>
      <vt:lpstr>Ongoing Activities during 2017</vt:lpstr>
      <vt:lpstr>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Integrity</dc:creator>
  <cp:lastModifiedBy>Inass</cp:lastModifiedBy>
  <cp:revision>542</cp:revision>
  <dcterms:created xsi:type="dcterms:W3CDTF">2013-06-12T09:31:30Z</dcterms:created>
  <dcterms:modified xsi:type="dcterms:W3CDTF">2017-02-22T09:57:37Z</dcterms:modified>
</cp:coreProperties>
</file>